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8"/>
  </p:notesMasterIdLst>
  <p:sldIdLst>
    <p:sldId id="573" r:id="rId2"/>
    <p:sldId id="746" r:id="rId3"/>
    <p:sldId id="745" r:id="rId4"/>
    <p:sldId id="632" r:id="rId5"/>
    <p:sldId id="726" r:id="rId6"/>
    <p:sldId id="652" r:id="rId7"/>
    <p:sldId id="749" r:id="rId8"/>
    <p:sldId id="727" r:id="rId9"/>
    <p:sldId id="744" r:id="rId10"/>
    <p:sldId id="718" r:id="rId11"/>
    <p:sldId id="750" r:id="rId12"/>
    <p:sldId id="743" r:id="rId13"/>
    <p:sldId id="725" r:id="rId14"/>
    <p:sldId id="753" r:id="rId15"/>
    <p:sldId id="754" r:id="rId16"/>
    <p:sldId id="755" r:id="rId17"/>
    <p:sldId id="742" r:id="rId18"/>
    <p:sldId id="731" r:id="rId19"/>
    <p:sldId id="728" r:id="rId20"/>
    <p:sldId id="741" r:id="rId21"/>
    <p:sldId id="677" r:id="rId22"/>
    <p:sldId id="678" r:id="rId23"/>
    <p:sldId id="756" r:id="rId24"/>
    <p:sldId id="740" r:id="rId25"/>
    <p:sldId id="719" r:id="rId26"/>
    <p:sldId id="720" r:id="rId27"/>
    <p:sldId id="757" r:id="rId28"/>
    <p:sldId id="758" r:id="rId29"/>
    <p:sldId id="759" r:id="rId30"/>
    <p:sldId id="721" r:id="rId31"/>
    <p:sldId id="734" r:id="rId32"/>
    <p:sldId id="733" r:id="rId33"/>
    <p:sldId id="729" r:id="rId34"/>
    <p:sldId id="748" r:id="rId35"/>
    <p:sldId id="747" r:id="rId36"/>
    <p:sldId id="638"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17" autoAdjust="0"/>
  </p:normalViewPr>
  <p:slideViewPr>
    <p:cSldViewPr snapToGrid="0">
      <p:cViewPr varScale="1">
        <p:scale>
          <a:sx n="84" d="100"/>
          <a:sy n="84" d="100"/>
        </p:scale>
        <p:origin x="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27/12/2024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4A10-940F-0753-A472-32A6A06BA96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1A10A7F-BA2A-4FEC-20CE-8AE059CDCDE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358831F-4A26-2C9C-EE2B-7DCE84482E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76EE208-54AE-B066-C391-01379F700DDE}"/>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14675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4CA09-76F0-5712-E22C-250DF0E9139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7930BCA-A641-AD4A-F1AE-66FE08DF730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44CF4-3AF7-01EC-094C-D38E0E39CA8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FD23A7C-7CC1-187D-086B-2676E63AEF90}"/>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48285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5DD6-694F-F2C8-088B-698AC65CCB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56DF42-B8AE-6FAA-BA2B-942164FCB11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EE1707-9E2D-4561-B92A-6DE72C1C538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A617A47-D228-5BB7-8AF6-8860DB4CA2AD}"/>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3680779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8DB84-5F9B-B4D4-A577-0F9864915E1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C9E01F5-82A5-0505-0BD7-3A6FADF9FB5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AE673F-F57B-1C26-EF1C-6F2D5B4718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9514DC0-F700-9D08-780B-6689ECD48A7A}"/>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986757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12962-590A-33B7-0DAF-391BAD6CDB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BDD1B7-31B0-6EF1-F88A-FB62F703CF2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8C48E4D-9E6C-32AB-02FB-8A81936C97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D0660CF-7CA9-3743-E7C7-088CDD8B59CC}"/>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2767592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2C34-BA9E-EFB6-648A-4D5D6C7D24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1379A5-F65F-29BD-D3EF-B40D3FF39EE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89D1377-507F-B934-A663-99FB2EB979B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4BE41FA-F317-04CB-CD15-C6090DA468F2}"/>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26863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29</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30</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84824-9CA3-3982-05CD-C192BDE9B5F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5667ED-D1BC-9116-BBF3-180C61B7FDF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11D0D2-1BC7-7417-9F90-05B0543EADF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0DE9B1A-FE82-5728-7805-D5C05A2D4791}"/>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172472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34</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6B1E7-C9BE-8B7B-47B7-A0A446DCB4D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BEC1341-A59E-D095-BF5B-5BF75635835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9337FD-A0FD-D82E-8CF5-47018EAC952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DA45637-3F94-0DC9-EAFA-3E598A60161E}"/>
              </a:ext>
            </a:extLst>
          </p:cNvPr>
          <p:cNvSpPr>
            <a:spLocks noGrp="1"/>
          </p:cNvSpPr>
          <p:nvPr>
            <p:ph type="sldNum" sz="quarter" idx="5"/>
          </p:nvPr>
        </p:nvSpPr>
        <p:spPr/>
        <p:txBody>
          <a:bodyPr/>
          <a:lstStyle/>
          <a:p>
            <a:fld id="{802E5CB9-2BE2-4860-85EE-BBFABBF2603A}" type="slidenum">
              <a:rPr lang="en-US" smtClean="0"/>
              <a:t>35</a:t>
            </a:fld>
            <a:endParaRPr lang="en-US" dirty="0"/>
          </a:p>
        </p:txBody>
      </p:sp>
    </p:spTree>
    <p:extLst>
      <p:ext uri="{BB962C8B-B14F-4D97-AF65-F5344CB8AC3E}">
        <p14:creationId xmlns:p14="http://schemas.microsoft.com/office/powerpoint/2010/main" val="3658992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36</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89361-73A2-6B8E-9901-D667C81725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00B919-1E6B-B654-22FE-39BD0534B6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3B46E3B-56AE-E2F5-A52E-D02B9C36813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B04E423-B82F-12C6-ACC6-DCEA1BCD7A70}"/>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189394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12/27/2024</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12/27/2024</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12/27/2024</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12/27/2024</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12/27/2024</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12/27/2024</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12/27/2024</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12/27/2024</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12/27/2024</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12/27/2024</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12/27/2024</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Features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solidFill>
                  <a:prstClr val="white"/>
                </a:solidFill>
                <a:latin typeface="Calibri" panose="020F0502020204030204"/>
              </a:rPr>
              <a:t>November</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2024 </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4008121"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xmlns="">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4008121" cy="4747457"/>
              </a:xfrm>
              <a:blipFill>
                <a:blip r:embed="rId3"/>
                <a:stretch>
                  <a:fillRect t="-385" r="-608"/>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6CE20EE1-5014-F136-08F3-35A398623790}"/>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BCD3-3D45-3932-10A0-8F8023E1237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7472ACF-A6A6-26C2-7BCA-0849ECCE5343}"/>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F40CFC64-C334-37C2-ECE9-547A09ABDCB3}"/>
              </a:ext>
            </a:extLst>
          </p:cNvPr>
          <p:cNvSpPr>
            <a:spLocks noGrp="1"/>
          </p:cNvSpPr>
          <p:nvPr>
            <p:ph idx="1"/>
          </p:nvPr>
        </p:nvSpPr>
        <p:spPr>
          <a:xfrm>
            <a:off x="664464" y="2041496"/>
            <a:ext cx="10098024" cy="3851303"/>
          </a:xfrm>
        </p:spPr>
        <p:txBody>
          <a:bodyPr>
            <a:noAutofit/>
          </a:bodyPr>
          <a:lstStyle/>
          <a:p>
            <a:r>
              <a:rPr lang="en-US" sz="2000" dirty="0"/>
              <a:t>Feature extraction</a:t>
            </a:r>
            <a:r>
              <a:rPr lang="en-US" sz="2000" dirty="0">
                <a:solidFill>
                  <a:schemeClr val="bg2">
                    <a:lumMod val="75000"/>
                  </a:schemeClr>
                </a:solidFill>
              </a:rPr>
              <a:t>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68857090-2201-2914-731B-A55F6DF02D9C}"/>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1845249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a:t>
                </a:r>
                <a:r>
                  <a:rPr lang="en-GB" sz="1100" dirty="0"/>
                  <a:t> into the corresponding window detected.</a:t>
                </a:r>
              </a:p>
            </p:txBody>
          </p:sp>
        </mc:Choice>
        <mc:Fallback xmlns="">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08D1-B1C9-FF26-4586-54135563023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14D696B-BCD5-09A2-FD17-ECBFBC771893}"/>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096621C4-5B99-848B-F868-B42D5AAB4559}"/>
              </a:ext>
            </a:extLst>
          </p:cNvPr>
          <p:cNvSpPr>
            <a:spLocks noGrp="1"/>
          </p:cNvSpPr>
          <p:nvPr>
            <p:ph idx="1"/>
          </p:nvPr>
        </p:nvSpPr>
        <p:spPr>
          <a:xfrm>
            <a:off x="664464" y="204149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CC916D89-B674-6357-87C6-8A0270A2BEB9}"/>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88555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33130" y="1402194"/>
            <a:ext cx="10515600" cy="380517"/>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E1205-3F1C-4485-7618-5797F8D8F0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73F821-D3D7-CA70-AD76-B59828CF737E}"/>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C2AFED0-89CB-536D-8DFE-48CFB425DC5F}"/>
              </a:ext>
            </a:extLst>
          </p:cNvPr>
          <p:cNvSpPr>
            <a:spLocks noGrp="1"/>
          </p:cNvSpPr>
          <p:nvPr>
            <p:ph idx="1"/>
          </p:nvPr>
        </p:nvSpPr>
        <p:spPr>
          <a:xfrm>
            <a:off x="664464" y="204149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Tree classifier: whole set of features optimal subset of features</a:t>
            </a:r>
          </a:p>
          <a:p>
            <a:r>
              <a:rPr lang="en-US" sz="2000" dirty="0"/>
              <a:t>Conclusions</a:t>
            </a:r>
          </a:p>
        </p:txBody>
      </p:sp>
      <p:sp>
        <p:nvSpPr>
          <p:cNvPr id="4" name="Segnaposto numero diapositiva 3">
            <a:extLst>
              <a:ext uri="{FF2B5EF4-FFF2-40B4-BE49-F238E27FC236}">
                <a16:creationId xmlns:a16="http://schemas.microsoft.com/office/drawing/2014/main" id="{89923233-5CF4-F777-3B66-50499A5B019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102567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435DF-B39C-AE4B-FE72-6FE515629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D1ED537-CCE1-078A-9C33-BE319EFD0CB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D8E6A846-98BF-B3D9-D910-B6D560B33C07}"/>
              </a:ext>
            </a:extLst>
          </p:cNvPr>
          <p:cNvSpPr>
            <a:spLocks noGrp="1"/>
          </p:cNvSpPr>
          <p:nvPr>
            <p:ph idx="1"/>
          </p:nvPr>
        </p:nvSpPr>
        <p:spPr>
          <a:xfrm>
            <a:off x="664464" y="204149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t>Improved Knowledge based classifier</a:t>
            </a:r>
          </a:p>
          <a:p>
            <a:pPr lvl="1"/>
            <a:r>
              <a:rPr lang="en-US" sz="2000" dirty="0">
                <a:solidFill>
                  <a:schemeClr val="bg2">
                    <a:lumMod val="75000"/>
                  </a:schemeClr>
                </a:solidFill>
              </a:rPr>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3A9AE696-8B52-15A4-D5A8-B0F4FF75C6EF}"/>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273682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Slightly 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47DB9-BA81-14E4-C65B-C8F1683691A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A1BAF6F-4DDB-62DD-3C65-DA990A443161}"/>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89CB3EF8-717A-0A5E-05FA-59551A59BDE5}"/>
              </a:ext>
            </a:extLst>
          </p:cNvPr>
          <p:cNvSpPr>
            <a:spLocks noGrp="1"/>
          </p:cNvSpPr>
          <p:nvPr>
            <p:ph idx="1"/>
          </p:nvPr>
        </p:nvSpPr>
        <p:spPr>
          <a:xfrm>
            <a:off x="664464" y="204149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037FCB25-296A-047E-BC16-D779D974D6EB}"/>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383240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Active areas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active areas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cross_peak_time_TM2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8"/>
            <a:ext cx="320039" cy="13029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83306" y="2450599"/>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29</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First_AvgPowLF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6"/>
            <a:ext cx="320039" cy="357174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E2220-81EB-8D81-3516-6EF00AABC06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EA1DBFB-1B0E-E0F8-39C1-1A5DEC112B8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148A07B1-1A9B-5A48-CB8C-3690ADB27422}"/>
              </a:ext>
            </a:extLst>
          </p:cNvPr>
          <p:cNvSpPr>
            <a:spLocks noGrp="1"/>
          </p:cNvSpPr>
          <p:nvPr>
            <p:ph idx="1"/>
          </p:nvPr>
        </p:nvSpPr>
        <p:spPr>
          <a:xfrm>
            <a:off x="664464" y="204149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5D78098F-754C-D4E4-BBF0-C4271D17CBD9}"/>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3404771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30</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4"/>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2" cy="3106811"/>
            <a:chOff x="6647089" y="2398881"/>
            <a:chExt cx="5202832"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2"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2609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31</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8" y="2519342"/>
            <a:ext cx="5361355"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2"/>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32</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4"/>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4"/>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16BB-92A2-5392-B7A9-4674F35900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5CE55B-71F4-B60B-6D5F-E7D65F4C8244}"/>
              </a:ext>
            </a:extLst>
          </p:cNvPr>
          <p:cNvSpPr>
            <a:spLocks noGrp="1"/>
          </p:cNvSpPr>
          <p:nvPr>
            <p:ph type="title"/>
          </p:nvPr>
        </p:nvSpPr>
        <p:spPr>
          <a:xfrm>
            <a:off x="838200" y="209292"/>
            <a:ext cx="9905460" cy="971551"/>
          </a:xfrm>
        </p:spPr>
        <p:txBody>
          <a:bodyPr>
            <a:normAutofit/>
          </a:bodyPr>
          <a:lstStyle/>
          <a:p>
            <a:r>
              <a:rPr lang="en-US" sz="3600" dirty="0"/>
              <a:t>Knowledge based or tree? Best models comparison</a:t>
            </a:r>
          </a:p>
        </p:txBody>
      </p:sp>
      <p:sp>
        <p:nvSpPr>
          <p:cNvPr id="4" name="Segnaposto numero diapositiva 3">
            <a:extLst>
              <a:ext uri="{FF2B5EF4-FFF2-40B4-BE49-F238E27FC236}">
                <a16:creationId xmlns:a16="http://schemas.microsoft.com/office/drawing/2014/main" id="{94D22A82-12B6-8CD7-9E8C-E4133A75ADF2}"/>
              </a:ext>
            </a:extLst>
          </p:cNvPr>
          <p:cNvSpPr>
            <a:spLocks noGrp="1"/>
          </p:cNvSpPr>
          <p:nvPr>
            <p:ph type="sldNum" sz="quarter" idx="12"/>
          </p:nvPr>
        </p:nvSpPr>
        <p:spPr/>
        <p:txBody>
          <a:bodyPr/>
          <a:lstStyle/>
          <a:p>
            <a:fld id="{2FA0223F-D95A-431D-9A71-EDA7FA0C2F5B}" type="slidenum">
              <a:rPr lang="en-US" smtClean="0"/>
              <a:t>33</a:t>
            </a:fld>
            <a:endParaRPr lang="en-US" dirty="0"/>
          </a:p>
        </p:txBody>
      </p:sp>
      <p:sp>
        <p:nvSpPr>
          <p:cNvPr id="5" name="Rettangolo con angoli arrotondati 4">
            <a:extLst>
              <a:ext uri="{FF2B5EF4-FFF2-40B4-BE49-F238E27FC236}">
                <a16:creationId xmlns:a16="http://schemas.microsoft.com/office/drawing/2014/main" id="{BCA24102-5284-4364-199F-11EA41CE35E0}"/>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AF6E9734-559B-A14F-DE07-C613E6D9C3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1056" y="2338450"/>
            <a:ext cx="4474473" cy="3758192"/>
          </a:xfrm>
          <a:prstGeom prst="rect">
            <a:avLst/>
          </a:prstGeom>
        </p:spPr>
      </p:pic>
      <p:pic>
        <p:nvPicPr>
          <p:cNvPr id="6" name="Immagine 5">
            <a:extLst>
              <a:ext uri="{FF2B5EF4-FFF2-40B4-BE49-F238E27FC236}">
                <a16:creationId xmlns:a16="http://schemas.microsoft.com/office/drawing/2014/main" id="{57C68058-B45E-25A4-BE49-1A7B44926D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9870" y="2338450"/>
            <a:ext cx="4376937" cy="3758192"/>
          </a:xfrm>
          <a:prstGeom prst="rect">
            <a:avLst/>
          </a:prstGeom>
        </p:spPr>
      </p:pic>
      <p:sp>
        <p:nvSpPr>
          <p:cNvPr id="13" name="Rettangolo con angoli arrotondati 12">
            <a:extLst>
              <a:ext uri="{FF2B5EF4-FFF2-40B4-BE49-F238E27FC236}">
                <a16:creationId xmlns:a16="http://schemas.microsoft.com/office/drawing/2014/main" id="{C832247C-0B01-3EFD-B64F-387CC2FE934A}"/>
              </a:ext>
            </a:extLst>
          </p:cNvPr>
          <p:cNvSpPr/>
          <p:nvPr/>
        </p:nvSpPr>
        <p:spPr>
          <a:xfrm>
            <a:off x="2741722" y="386105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4" name="Rettangolo con angoli arrotondati 13">
            <a:extLst>
              <a:ext uri="{FF2B5EF4-FFF2-40B4-BE49-F238E27FC236}">
                <a16:creationId xmlns:a16="http://schemas.microsoft.com/office/drawing/2014/main" id="{06C793A8-3F46-AB75-0121-3506A08A3F59}"/>
              </a:ext>
            </a:extLst>
          </p:cNvPr>
          <p:cNvSpPr/>
          <p:nvPr/>
        </p:nvSpPr>
        <p:spPr>
          <a:xfrm>
            <a:off x="3675888" y="4799838"/>
            <a:ext cx="713232" cy="63093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FCE0A9FC-9D81-216B-896B-A73A61F9A8F1}"/>
              </a:ext>
            </a:extLst>
          </p:cNvPr>
          <p:cNvSpPr/>
          <p:nvPr/>
        </p:nvSpPr>
        <p:spPr>
          <a:xfrm>
            <a:off x="7702850" y="2947416"/>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E2CFBF53-9DED-129A-0815-97FFF335C1A3}"/>
              </a:ext>
            </a:extLst>
          </p:cNvPr>
          <p:cNvSpPr/>
          <p:nvPr/>
        </p:nvSpPr>
        <p:spPr>
          <a:xfrm>
            <a:off x="8644649" y="3861054"/>
            <a:ext cx="713232" cy="63093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0703D6FC-947B-BA2B-1835-4A004E5E162C}"/>
              </a:ext>
            </a:extLst>
          </p:cNvPr>
          <p:cNvSpPr/>
          <p:nvPr/>
        </p:nvSpPr>
        <p:spPr>
          <a:xfrm>
            <a:off x="9586448" y="4799838"/>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CA283D07-E911-EA28-9220-F7B4CD1DC309}"/>
              </a:ext>
            </a:extLst>
          </p:cNvPr>
          <p:cNvSpPr/>
          <p:nvPr/>
        </p:nvSpPr>
        <p:spPr>
          <a:xfrm>
            <a:off x="7702850" y="3861054"/>
            <a:ext cx="713232" cy="1656080"/>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19" name="Rettangolo con angoli arrotondati 18">
            <a:extLst>
              <a:ext uri="{FF2B5EF4-FFF2-40B4-BE49-F238E27FC236}">
                <a16:creationId xmlns:a16="http://schemas.microsoft.com/office/drawing/2014/main" id="{26A8CD54-CCF5-2CCD-7D27-C979CB3B919B}"/>
              </a:ext>
            </a:extLst>
          </p:cNvPr>
          <p:cNvSpPr/>
          <p:nvPr/>
        </p:nvSpPr>
        <p:spPr>
          <a:xfrm>
            <a:off x="1832864" y="2947416"/>
            <a:ext cx="713232" cy="63093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AEAD6153-A602-B412-A8B9-43C09CA481ED}"/>
              </a:ext>
            </a:extLst>
          </p:cNvPr>
          <p:cNvSpPr/>
          <p:nvPr/>
        </p:nvSpPr>
        <p:spPr>
          <a:xfrm>
            <a:off x="9586448" y="2947416"/>
            <a:ext cx="713232" cy="1544574"/>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 name="Rettangolo 2">
            <a:extLst>
              <a:ext uri="{FF2B5EF4-FFF2-40B4-BE49-F238E27FC236}">
                <a16:creationId xmlns:a16="http://schemas.microsoft.com/office/drawing/2014/main" id="{7B94D497-78BD-BDC4-7732-F8FF0688BE1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7F4E17C2-5340-D1CE-F646-6CBD5E431547}"/>
              </a:ext>
            </a:extLst>
          </p:cNvPr>
          <p:cNvSpPr/>
          <p:nvPr/>
        </p:nvSpPr>
        <p:spPr>
          <a:xfrm>
            <a:off x="603585" y="1467038"/>
            <a:ext cx="4968237" cy="59478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11" name="Rettangolo con angoli arrotondati 10">
            <a:extLst>
              <a:ext uri="{FF2B5EF4-FFF2-40B4-BE49-F238E27FC236}">
                <a16:creationId xmlns:a16="http://schemas.microsoft.com/office/drawing/2014/main" id="{70EDFCF4-BF1B-1D2E-CB6B-635842319213}"/>
              </a:ext>
            </a:extLst>
          </p:cNvPr>
          <p:cNvSpPr/>
          <p:nvPr/>
        </p:nvSpPr>
        <p:spPr>
          <a:xfrm>
            <a:off x="2741722" y="2947416"/>
            <a:ext cx="713232" cy="63093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7CCE42DB-2B5C-F9AB-BBCA-4F49B03C9D5F}"/>
              </a:ext>
            </a:extLst>
          </p:cNvPr>
          <p:cNvSpPr/>
          <p:nvPr/>
        </p:nvSpPr>
        <p:spPr>
          <a:xfrm>
            <a:off x="8644649" y="2947416"/>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63252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34</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6DC3D-B57D-72DF-04EF-75C068264B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98656AF-ED11-297D-9B1F-98A1D45D3056}"/>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4DC0A74-E71C-36B2-4385-CAF00EE325D9}"/>
              </a:ext>
            </a:extLst>
          </p:cNvPr>
          <p:cNvSpPr>
            <a:spLocks noGrp="1"/>
          </p:cNvSpPr>
          <p:nvPr>
            <p:ph idx="1"/>
          </p:nvPr>
        </p:nvSpPr>
        <p:spPr>
          <a:xfrm>
            <a:off x="664464" y="204149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Tree classifier: whole set of features optimal subset of features</a:t>
            </a:r>
          </a:p>
          <a:p>
            <a:r>
              <a:rPr lang="en-US" sz="2000" dirty="0"/>
              <a:t>Conclusions</a:t>
            </a:r>
          </a:p>
        </p:txBody>
      </p:sp>
      <p:sp>
        <p:nvSpPr>
          <p:cNvPr id="4" name="Segnaposto numero diapositiva 3">
            <a:extLst>
              <a:ext uri="{FF2B5EF4-FFF2-40B4-BE49-F238E27FC236}">
                <a16:creationId xmlns:a16="http://schemas.microsoft.com/office/drawing/2014/main" id="{C4F9B7E5-95AE-9A46-E7CA-005112DD7912}"/>
              </a:ext>
            </a:extLst>
          </p:cNvPr>
          <p:cNvSpPr>
            <a:spLocks noGrp="1"/>
          </p:cNvSpPr>
          <p:nvPr>
            <p:ph type="sldNum" sz="quarter" idx="12"/>
          </p:nvPr>
        </p:nvSpPr>
        <p:spPr/>
        <p:txBody>
          <a:bodyPr/>
          <a:lstStyle/>
          <a:p>
            <a:fld id="{2FA0223F-D95A-431D-9A71-EDA7FA0C2F5B}" type="slidenum">
              <a:rPr lang="en-US" smtClean="0"/>
              <a:t>35</a:t>
            </a:fld>
            <a:endParaRPr lang="en-US" dirty="0"/>
          </a:p>
        </p:txBody>
      </p:sp>
    </p:spTree>
    <p:extLst>
      <p:ext uri="{BB962C8B-B14F-4D97-AF65-F5344CB8AC3E}">
        <p14:creationId xmlns:p14="http://schemas.microsoft.com/office/powerpoint/2010/main" val="2151041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36</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three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(LOPO cross validation) trained onto the whole feature set</a:t>
            </a:r>
          </a:p>
          <a:p>
            <a:pPr marL="342900" indent="-342900">
              <a:buFont typeface="+mj-lt"/>
              <a:buAutoNum type="arabicPeriod"/>
            </a:pPr>
            <a:r>
              <a:rPr lang="en-US" sz="1200" dirty="0"/>
              <a:t>A decision tree (LOPOCV) trained onto an optimized feature set</a:t>
            </a:r>
          </a:p>
          <a:p>
            <a:pPr marL="0" indent="0">
              <a:buNone/>
            </a:pPr>
            <a:r>
              <a:rPr lang="en-US" sz="1200" b="1" dirty="0"/>
              <a:t>Results</a:t>
            </a:r>
            <a:r>
              <a:rPr lang="en-US" sz="1200" dirty="0"/>
              <a:t> are encouraging but higher performance are required, specially into MAP A/MAP B discrimination. Moreover, tree models, even if still unsatisfactory in terms of absolute performance misclassify MAP A and MAP C signals, which are, from a theoretical point of view,  signals that will not be ablated. </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an important role into cases classification.</a:t>
            </a:r>
          </a:p>
          <a:p>
            <a:pPr marL="0" indent="0">
              <a:buNone/>
            </a:pPr>
            <a:r>
              <a:rPr lang="en-US" sz="1200" b="1" dirty="0"/>
              <a:t>Future steps</a:t>
            </a:r>
            <a:r>
              <a:rPr lang="en-US" sz="1200" dirty="0"/>
              <a:t>, in terms of model, could be using more robust models like SVM, often used in literature.</a:t>
            </a:r>
          </a:p>
        </p:txBody>
      </p:sp>
    </p:spTree>
    <p:extLst>
      <p:ext uri="{BB962C8B-B14F-4D97-AF65-F5344CB8AC3E}">
        <p14:creationId xmlns:p14="http://schemas.microsoft.com/office/powerpoint/2010/main" val="3793055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739211"/>
          </a:xfrm>
          <a:prstGeom prst="rect">
            <a:avLst/>
          </a:prstGeom>
          <a:noFill/>
        </p:spPr>
        <p:txBody>
          <a:bodyPr wrap="square">
            <a:spAutoFit/>
          </a:bodyPr>
          <a:lstStyle/>
          <a:p>
            <a:pPr marL="0" indent="0">
              <a:buNone/>
            </a:pPr>
            <a:r>
              <a:rPr lang="en-US" sz="1400" dirty="0"/>
              <a:t>This pipeline has, by building,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p>
          <a:p>
            <a:pPr marL="285750" indent="-285750">
              <a:buFont typeface="Arial" panose="020B0604020202020204" pitchFamily="34" charset="0"/>
              <a:buChar char="•"/>
            </a:pPr>
            <a:endParaRPr lang="en-US" sz="1400" dirty="0"/>
          </a:p>
          <a:p>
            <a:r>
              <a:rPr lang="en-US" sz="1400" dirty="0"/>
              <a:t>In other words, this pipeline works with the logic “</a:t>
            </a:r>
            <a:r>
              <a:rPr lang="en-US" sz="1400" b="1" dirty="0"/>
              <a:t>the higher, the better</a:t>
            </a:r>
            <a:r>
              <a:rPr lang="en-US" sz="1400" dirty="0"/>
              <a:t>”.  A </a:t>
            </a:r>
            <a:r>
              <a:rPr lang="en-US" sz="1400" b="1" dirty="0"/>
              <a:t>decisional</a:t>
            </a:r>
            <a:r>
              <a:rPr lang="en-US" sz="1400" dirty="0"/>
              <a:t> </a:t>
            </a:r>
            <a:r>
              <a:rPr lang="en-US" sz="1400" b="1" dirty="0"/>
              <a:t>rule</a:t>
            </a:r>
            <a:r>
              <a:rPr lang="en-US" sz="1400" dirty="0"/>
              <a:t> is necessary. </a:t>
            </a:r>
          </a:p>
          <a:p>
            <a:endParaRPr lang="en-US" sz="1400" dirty="0"/>
          </a:p>
          <a:p>
            <a:r>
              <a:rPr lang="en-US" sz="1400" dirty="0"/>
              <a:t>Thus:</a:t>
            </a:r>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out)">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047536"/>
          </a:xfrm>
          <a:prstGeom prst="rect">
            <a:avLst/>
          </a:prstGeom>
          <a:noFill/>
        </p:spPr>
        <p:txBody>
          <a:bodyPr wrap="square">
            <a:spAutoFit/>
          </a:bodyPr>
          <a:lstStyle/>
          <a:p>
            <a:pPr marL="0" indent="0">
              <a:buNone/>
            </a:pPr>
            <a:r>
              <a:rPr lang="en-US" sz="1400" dirty="0"/>
              <a:t>Starting from active areas definition other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(6 features + 6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(6 features + 6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FFFD-D91D-1F61-294C-2A9C23B92C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F04F30B-47B8-C916-D11B-A88C8B9B7989}"/>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06F08AF5-0327-3E96-E7E8-0B1DE943137C}"/>
              </a:ext>
            </a:extLst>
          </p:cNvPr>
          <p:cNvSpPr>
            <a:spLocks noGrp="1"/>
          </p:cNvSpPr>
          <p:nvPr>
            <p:ph idx="1"/>
          </p:nvPr>
        </p:nvSpPr>
        <p:spPr>
          <a:xfrm>
            <a:off x="664464" y="204149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Tree classifier: whole set of features optimal subset of features</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FD427BB1-0C6F-42D3-2A90-56B5587C5263}"/>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78834093"/>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5838</TotalTime>
  <Words>3071</Words>
  <Application>Microsoft Office PowerPoint</Application>
  <PresentationFormat>Widescreen</PresentationFormat>
  <Paragraphs>521</Paragraphs>
  <Slides>36</Slides>
  <Notes>34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36</vt:i4>
      </vt:variant>
    </vt:vector>
  </HeadingPairs>
  <TitlesOfParts>
    <vt:vector size="42"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Features set 1.1: signal peak in order of magnitude</vt:lpstr>
      <vt:lpstr>Features set 1.2: Signal peaks in order of time occurrence </vt:lpstr>
      <vt:lpstr>Active area analysis: entire set of features</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Machine learning approach: tree classifier</vt:lpstr>
      <vt:lpstr>Feature selection: correlation matrix</vt:lpstr>
      <vt:lpstr>Correlation matrix: active areas features</vt:lpstr>
      <vt:lpstr>Correlation matrix: Template Matching features</vt:lpstr>
      <vt:lpstr>Correlation matrix: STFT features</vt:lpstr>
      <vt:lpstr>Tree classifier V1: results </vt:lpstr>
      <vt:lpstr>Tree classifier V2 – subset of features: results </vt:lpstr>
      <vt:lpstr>Tree classifiers: LOPOCV confusion matrix comparison</vt:lpstr>
      <vt:lpstr>Knowledge based or tree? Best models comparison</vt:lpstr>
      <vt:lpstr>SHAP analysis on optimal feature subset</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141</cp:revision>
  <dcterms:created xsi:type="dcterms:W3CDTF">2024-05-22T12:11:36Z</dcterms:created>
  <dcterms:modified xsi:type="dcterms:W3CDTF">2024-12-27T08:06:33Z</dcterms:modified>
</cp:coreProperties>
</file>